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35"/>
  </p:notesMasterIdLst>
  <p:handoutMasterIdLst>
    <p:handoutMasterId r:id="rId36"/>
  </p:handoutMasterIdLst>
  <p:sldIdLst>
    <p:sldId id="639" r:id="rId2"/>
    <p:sldId id="640" r:id="rId3"/>
    <p:sldId id="634" r:id="rId4"/>
    <p:sldId id="635" r:id="rId5"/>
    <p:sldId id="636" r:id="rId6"/>
    <p:sldId id="637" r:id="rId7"/>
    <p:sldId id="638" r:id="rId8"/>
    <p:sldId id="650" r:id="rId9"/>
    <p:sldId id="651" r:id="rId10"/>
    <p:sldId id="643" r:id="rId11"/>
    <p:sldId id="654" r:id="rId12"/>
    <p:sldId id="644" r:id="rId13"/>
    <p:sldId id="645" r:id="rId14"/>
    <p:sldId id="646" r:id="rId15"/>
    <p:sldId id="647" r:id="rId16"/>
    <p:sldId id="628" r:id="rId17"/>
    <p:sldId id="629" r:id="rId18"/>
    <p:sldId id="641" r:id="rId19"/>
    <p:sldId id="642" r:id="rId20"/>
    <p:sldId id="630" r:id="rId21"/>
    <p:sldId id="631" r:id="rId22"/>
    <p:sldId id="632" r:id="rId23"/>
    <p:sldId id="586" r:id="rId24"/>
    <p:sldId id="618" r:id="rId25"/>
    <p:sldId id="595" r:id="rId26"/>
    <p:sldId id="619" r:id="rId27"/>
    <p:sldId id="620" r:id="rId28"/>
    <p:sldId id="621" r:id="rId29"/>
    <p:sldId id="622" r:id="rId30"/>
    <p:sldId id="623" r:id="rId31"/>
    <p:sldId id="624" r:id="rId32"/>
    <p:sldId id="652" r:id="rId33"/>
    <p:sldId id="653" r:id="rId3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550C"/>
    <a:srgbClr val="FF2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61"/>
    <p:restoredTop sz="66786" autoAdjust="0"/>
  </p:normalViewPr>
  <p:slideViewPr>
    <p:cSldViewPr>
      <p:cViewPr varScale="1">
        <p:scale>
          <a:sx n="76" d="100"/>
          <a:sy n="76" d="100"/>
        </p:scale>
        <p:origin x="432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E64E6-A954-E949-8FB5-286ABB9C3224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9A22D-AAAA-2248-A5BC-62C709E3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925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FC062BE1-9E58-E44B-AEF2-88288090696B}" type="datetimeFigureOut">
              <a:rPr lang="en-US"/>
              <a:pPr>
                <a:defRPr/>
              </a:pPr>
              <a:t>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E125A137-AA7B-6040-BEE2-8CA520FC8C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483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6950" cy="3419475"/>
          </a:xfrm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2002 Spring, when I took the Advanced Computer Networks class under Dr.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Ramamurthy. Learned OPNET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  <a:p>
            <a:pPr algn="just"/>
            <a:r>
              <a:rPr lang="en-US" dirty="0"/>
              <a:t>When it comes to project 1, most COMP3500 students like to follow the Nike creed: Just do it! </a:t>
            </a:r>
          </a:p>
          <a:p>
            <a:pPr algn="just"/>
            <a:r>
              <a:rPr lang="en-US" dirty="0"/>
              <a:t>When you follow a list of instructions, you should focus on the meaning of each command.</a:t>
            </a:r>
          </a:p>
          <a:p>
            <a:pPr algn="just"/>
            <a:br>
              <a:rPr lang="en-US" dirty="0"/>
            </a:b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3546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Don’t treat warning messages as errors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gdb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This problem can be fixed by setting up the compilation flag variable CFLAGS. Please follow the three steps below: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Step 1:  extract the special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gdb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tarball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Step 2: $export CFLAGS="-g -O2 -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Wno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-error"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Step 3. run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toolbuild.sh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script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25A137-AA7B-6040-BEE2-8CA520FC8CE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95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After you change CFLAGS, you must delete all of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config.cache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files and rebuild everything. To delete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config.cache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files, please carry out the following steps: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	Step 1: cd ~/cs161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	Step 2: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-f ./*/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config.cache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	Step 3: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-f ./*/*/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config.cache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Once you finish the above steps, you should rebuild everything in order.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25A137-AA7B-6040-BEE2-8CA520FC8CE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55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38" tIns="44425" rIns="90438" bIns="4442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New schedule</a:t>
            </a:r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 in Spring 2017.</a:t>
            </a:r>
          </a:p>
          <a:p>
            <a:pPr eaLnBrk="1" hangingPunct="1"/>
            <a:endParaRPr lang="en-US" altLang="zh-CN" dirty="0">
              <a:latin typeface="Calibri" charset="0"/>
              <a:ea typeface="SimSun" charset="0"/>
              <a:cs typeface="SimSun" charset="0"/>
            </a:endParaRPr>
          </a:p>
          <a:p>
            <a:pPr eaLnBrk="1" hangingPunct="1"/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Fall’16: Should give</a:t>
            </a:r>
            <a:r>
              <a:rPr lang="en-US" altLang="zh-CN" baseline="0" dirty="0">
                <a:latin typeface="Calibri" charset="0"/>
                <a:ea typeface="SimSun" charset="0"/>
                <a:cs typeface="SimSun" charset="0"/>
              </a:rPr>
              <a:t> this lecture on Lec03a or Lec03b.</a:t>
            </a:r>
            <a:endParaRPr lang="en-US" altLang="zh-CN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7170" name="Rectangle 3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120168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22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51196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2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0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56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51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93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Answer: Prepare </a:t>
            </a:r>
            <a:r>
              <a:rPr lang="en-US" dirty="0" err="1"/>
              <a:t>makefile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Answer: add new files. Want</a:t>
            </a:r>
            <a:r>
              <a:rPr lang="en-US" baseline="0" dirty="0"/>
              <a:t> to automatically update </a:t>
            </a:r>
            <a:r>
              <a:rPr lang="en-US" baseline="0" dirty="0" err="1"/>
              <a:t>makefile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42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6950" cy="3419475"/>
          </a:xfrm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r>
              <a:rPr lang="en-US" dirty="0"/>
              <a:t>When it comes to project 1, most COMP3500 students like to follow the Nike creed: Just do it! </a:t>
            </a:r>
          </a:p>
          <a:p>
            <a:pPr algn="just"/>
            <a:r>
              <a:rPr lang="en-US" dirty="0"/>
              <a:t>When you follow a list of instructions, you should focus on the meaning of each command.</a:t>
            </a:r>
          </a:p>
          <a:p>
            <a:pPr algn="just"/>
            <a:br>
              <a:rPr lang="en-US" dirty="0"/>
            </a:b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6588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Answer: move the executable kernel into cs161/root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33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Answer: move the </a:t>
            </a:r>
            <a:r>
              <a:rPr lang="en-US"/>
              <a:t>executable kernel into cs161/root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4581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Answer: move the </a:t>
            </a:r>
            <a:r>
              <a:rPr lang="en-US"/>
              <a:t>executable kernel into cs161/root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25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Yellowdog</a:t>
            </a:r>
            <a:r>
              <a:rPr lang="en-US" dirty="0"/>
              <a:t> Updater Modified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29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Yellowdog</a:t>
            </a:r>
            <a:r>
              <a:rPr lang="en-US" dirty="0"/>
              <a:t> Updater Modified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53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Yellowdog</a:t>
            </a:r>
            <a:r>
              <a:rPr lang="en-US" dirty="0"/>
              <a:t> Updater Modified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68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Yellowdog</a:t>
            </a:r>
            <a:r>
              <a:rPr lang="en-US" dirty="0"/>
              <a:t> Updater Modified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38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Git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79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tar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71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Yellowdog</a:t>
            </a:r>
            <a:r>
              <a:rPr lang="en-US" dirty="0"/>
              <a:t> Updater Modified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52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Yellowdog</a:t>
            </a:r>
            <a:r>
              <a:rPr lang="en-US" dirty="0"/>
              <a:t> Updater Modified 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9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3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6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4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05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9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3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0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2617A4E-B37F-F64D-BDDB-92D52D159F12}" type="datetime1">
              <a:rPr lang="en-US" smtClean="0"/>
              <a:t>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5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0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5666D4D-2713-E243-BC16-D9FFB6FB92C9}" type="datetime1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6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7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SGCOE V 158 289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31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766888" y="6340476"/>
            <a:ext cx="4343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652D8F8A-F8B2-4A7C-B77D-BD3BD492BAE1}" type="slidenum">
              <a:rPr lang="en-US" altLang="en-US" sz="1200">
                <a:solidFill>
                  <a:srgbClr val="898989"/>
                </a:solidFill>
                <a:latin typeface="Calibri" pitchFamily="34" charset="0"/>
                <a:ea typeface="ＭＳ Ｐゴシック" pitchFamily="34" charset="-128"/>
              </a:rPr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811184"/>
            <a:ext cx="3657298" cy="352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1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01D0B7-949D-E141-9A1D-BE4C5B7A0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9B1B7-4BAD-7F43-9BAA-4BB4669D0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87500"/>
            <a:ext cx="11493500" cy="39751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1393878-0D6D-C846-B375-4EA0E4A42CCD}"/>
              </a:ext>
            </a:extLst>
          </p:cNvPr>
          <p:cNvSpPr txBox="1">
            <a:spLocks/>
          </p:cNvSpPr>
          <p:nvPr/>
        </p:nvSpPr>
        <p:spPr bwMode="auto">
          <a:xfrm>
            <a:off x="228600" y="274638"/>
            <a:ext cx="116459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 dirty="0">
                <a:latin typeface="Calibri" charset="0"/>
                <a:ea typeface="MS PGothic" charset="0"/>
                <a:cs typeface="MS PGothic" charset="0"/>
              </a:rPr>
              <a:t>The “bfd” error when install </a:t>
            </a:r>
          </a:p>
          <a:p>
            <a:pPr eaLnBrk="1" hangingPunct="1"/>
            <a:r>
              <a:rPr lang="en-US" kern="0" dirty="0"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cs161-binutils-1.5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217C9A-3384-4A41-9C70-9D01FC279745}"/>
              </a:ext>
            </a:extLst>
          </p:cNvPr>
          <p:cNvSpPr txBox="1">
            <a:spLocks/>
          </p:cNvSpPr>
          <p:nvPr/>
        </p:nvSpPr>
        <p:spPr bwMode="auto">
          <a:xfrm>
            <a:off x="1212850" y="1752600"/>
            <a:ext cx="9829800" cy="1643061"/>
          </a:xfrm>
          <a:prstGeom prst="rect">
            <a:avLst/>
          </a:prstGeom>
          <a:solidFill>
            <a:srgbClr val="DD550C"/>
          </a:solidFill>
          <a:ln w="174625" cmpd="sng">
            <a:solidFill>
              <a:srgbClr val="DD550C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You must setup CFLAGS: </a:t>
            </a:r>
          </a:p>
          <a:p>
            <a:pPr algn="l">
              <a:lnSpc>
                <a:spcPct val="90000"/>
              </a:lnSpc>
            </a:pPr>
            <a:r>
              <a:rPr lang="en-US" sz="3500" b="0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0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CFLAGS="-g -O2 -</a:t>
            </a:r>
            <a:r>
              <a:rPr lang="en-US" sz="3200" b="0" kern="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Wno</a:t>
            </a:r>
            <a:r>
              <a:rPr lang="en-US" sz="3200" b="0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-error" </a:t>
            </a:r>
          </a:p>
        </p:txBody>
      </p:sp>
    </p:spTree>
    <p:extLst>
      <p:ext uri="{BB962C8B-B14F-4D97-AF65-F5344CB8AC3E}">
        <p14:creationId xmlns:p14="http://schemas.microsoft.com/office/powerpoint/2010/main" val="124035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4.16667E-6 0.1342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40E803-1C23-453B-88AB-3AF218C0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8BC5A3-0D47-4239-9136-E3F31B0526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FA518D5-53CA-4112-AE89-1B6D47698DDE}"/>
              </a:ext>
            </a:extLst>
          </p:cNvPr>
          <p:cNvSpPr txBox="1">
            <a:spLocks/>
          </p:cNvSpPr>
          <p:nvPr/>
        </p:nvSpPr>
        <p:spPr bwMode="auto">
          <a:xfrm>
            <a:off x="508000" y="4321972"/>
            <a:ext cx="11150600" cy="1643061"/>
          </a:xfrm>
          <a:prstGeom prst="rect">
            <a:avLst/>
          </a:prstGeom>
          <a:solidFill>
            <a:srgbClr val="DD550C"/>
          </a:solidFill>
          <a:ln w="174625" cmpd="sng">
            <a:solidFill>
              <a:srgbClr val="DD550C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You must setup CFLAGS: </a:t>
            </a:r>
          </a:p>
          <a:p>
            <a:pPr algn="l">
              <a:lnSpc>
                <a:spcPct val="90000"/>
              </a:lnSpc>
            </a:pPr>
            <a:r>
              <a:rPr lang="en-US" sz="3200" b="0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CFLAGS="-std=gnu89 -g -O2 -</a:t>
            </a:r>
            <a:r>
              <a:rPr lang="en-US" sz="3200" b="0" kern="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Wno</a:t>
            </a:r>
            <a:r>
              <a:rPr lang="en-US" sz="3200" b="0" kern="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-error" </a:t>
            </a:r>
          </a:p>
        </p:txBody>
      </p:sp>
    </p:spTree>
    <p:extLst>
      <p:ext uri="{BB962C8B-B14F-4D97-AF65-F5344CB8AC3E}">
        <p14:creationId xmlns:p14="http://schemas.microsoft.com/office/powerpoint/2010/main" val="322987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01D0B7-949D-E141-9A1D-BE4C5B7A0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1393878-0D6D-C846-B375-4EA0E4A42CCD}"/>
              </a:ext>
            </a:extLst>
          </p:cNvPr>
          <p:cNvSpPr txBox="1">
            <a:spLocks/>
          </p:cNvSpPr>
          <p:nvPr/>
        </p:nvSpPr>
        <p:spPr bwMode="auto">
          <a:xfrm>
            <a:off x="228600" y="274638"/>
            <a:ext cx="116459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 dirty="0">
                <a:latin typeface="Calibri" charset="0"/>
                <a:ea typeface="MS PGothic" charset="0"/>
                <a:cs typeface="MS PGothic" charset="0"/>
              </a:rPr>
              <a:t>What’s Expected (</a:t>
            </a:r>
            <a:r>
              <a:rPr lang="en-US" kern="0" dirty="0" err="1"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binutils</a:t>
            </a:r>
            <a:r>
              <a:rPr lang="en-US" kern="0" dirty="0">
                <a:latin typeface="Calibri" charset="0"/>
                <a:ea typeface="MS PGothic" charset="0"/>
                <a:cs typeface="MS PGothic" charset="0"/>
              </a:rPr>
              <a:t>)? </a:t>
            </a:r>
            <a:endParaRPr lang="en-US" kern="0" dirty="0">
              <a:latin typeface="Courier New" panose="02070309020205020404" pitchFamily="49" charset="0"/>
              <a:ea typeface="MS PGothic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A102E-ACC2-8547-BCBF-ED200500A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53744"/>
            <a:ext cx="11798300" cy="3657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05D81C-CBDE-8340-B145-29BFFDF8A26F}"/>
              </a:ext>
            </a:extLst>
          </p:cNvPr>
          <p:cNvSpPr/>
          <p:nvPr/>
        </p:nvSpPr>
        <p:spPr>
          <a:xfrm>
            <a:off x="228600" y="3962400"/>
            <a:ext cx="11201400" cy="838200"/>
          </a:xfrm>
          <a:prstGeom prst="rect">
            <a:avLst/>
          </a:prstGeom>
          <a:solidFill>
            <a:srgbClr val="DD550C">
              <a:alpha val="25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7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01D0B7-949D-E141-9A1D-BE4C5B7A0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1393878-0D6D-C846-B375-4EA0E4A42CCD}"/>
              </a:ext>
            </a:extLst>
          </p:cNvPr>
          <p:cNvSpPr txBox="1">
            <a:spLocks/>
          </p:cNvSpPr>
          <p:nvPr/>
        </p:nvSpPr>
        <p:spPr bwMode="auto">
          <a:xfrm>
            <a:off x="228600" y="274638"/>
            <a:ext cx="116459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 dirty="0">
                <a:latin typeface="Calibri" charset="0"/>
                <a:ea typeface="MS PGothic" charset="0"/>
                <a:cs typeface="MS PGothic" charset="0"/>
              </a:rPr>
              <a:t>What’s Expected (</a:t>
            </a:r>
            <a:r>
              <a:rPr lang="en-US" kern="0" dirty="0"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cs161-gcc</a:t>
            </a:r>
            <a:r>
              <a:rPr lang="en-US" kern="0" dirty="0">
                <a:latin typeface="Calibri" charset="0"/>
                <a:ea typeface="MS PGothic" charset="0"/>
                <a:cs typeface="MS PGothic" charset="0"/>
              </a:rPr>
              <a:t>)? </a:t>
            </a:r>
            <a:endParaRPr lang="en-US" kern="0" dirty="0">
              <a:latin typeface="Courier New" panose="02070309020205020404" pitchFamily="49" charset="0"/>
              <a:ea typeface="MS PGothic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468EE-0005-E648-895E-8AC578C2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758950"/>
            <a:ext cx="11785600" cy="3340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92396B-6C80-3342-A87C-FF62E7DD5A5E}"/>
              </a:ext>
            </a:extLst>
          </p:cNvPr>
          <p:cNvSpPr/>
          <p:nvPr/>
        </p:nvSpPr>
        <p:spPr>
          <a:xfrm>
            <a:off x="228600" y="3962400"/>
            <a:ext cx="5181600" cy="838200"/>
          </a:xfrm>
          <a:prstGeom prst="rect">
            <a:avLst/>
          </a:prstGeom>
          <a:solidFill>
            <a:srgbClr val="DD550C">
              <a:alpha val="25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36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01D0B7-949D-E141-9A1D-BE4C5B7A0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1393878-0D6D-C846-B375-4EA0E4A42CCD}"/>
              </a:ext>
            </a:extLst>
          </p:cNvPr>
          <p:cNvSpPr txBox="1">
            <a:spLocks/>
          </p:cNvSpPr>
          <p:nvPr/>
        </p:nvSpPr>
        <p:spPr bwMode="auto">
          <a:xfrm>
            <a:off x="228600" y="274638"/>
            <a:ext cx="116459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 dirty="0">
                <a:latin typeface="Calibri" charset="0"/>
                <a:ea typeface="MS PGothic" charset="0"/>
                <a:cs typeface="MS PGothic" charset="0"/>
              </a:rPr>
              <a:t>What’s Expected (</a:t>
            </a:r>
            <a:r>
              <a:rPr lang="en-US" kern="0" dirty="0"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cs161-gdb</a:t>
            </a:r>
            <a:r>
              <a:rPr lang="en-US" kern="0" dirty="0">
                <a:latin typeface="Calibri" charset="0"/>
                <a:ea typeface="MS PGothic" charset="0"/>
                <a:cs typeface="MS PGothic" charset="0"/>
              </a:rPr>
              <a:t>)? </a:t>
            </a:r>
            <a:endParaRPr lang="en-US" kern="0" dirty="0">
              <a:latin typeface="Courier New" panose="02070309020205020404" pitchFamily="49" charset="0"/>
              <a:ea typeface="MS PGothic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DA8E4-710B-4543-95E2-23818305D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441450"/>
            <a:ext cx="11785600" cy="3975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634DA3-78F4-F249-BDE0-1A95144A09AA}"/>
              </a:ext>
            </a:extLst>
          </p:cNvPr>
          <p:cNvSpPr/>
          <p:nvPr/>
        </p:nvSpPr>
        <p:spPr>
          <a:xfrm>
            <a:off x="217357" y="4267200"/>
            <a:ext cx="5181600" cy="838200"/>
          </a:xfrm>
          <a:prstGeom prst="rect">
            <a:avLst/>
          </a:prstGeom>
          <a:solidFill>
            <a:srgbClr val="DD550C">
              <a:alpha val="25000"/>
            </a:srgbClr>
          </a:solidFill>
          <a:ln>
            <a:solidFill>
              <a:srgbClr val="DD55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601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01D0B7-949D-E141-9A1D-BE4C5B7A0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1393878-0D6D-C846-B375-4EA0E4A42CCD}"/>
              </a:ext>
            </a:extLst>
          </p:cNvPr>
          <p:cNvSpPr txBox="1">
            <a:spLocks/>
          </p:cNvSpPr>
          <p:nvPr/>
        </p:nvSpPr>
        <p:spPr bwMode="auto">
          <a:xfrm>
            <a:off x="228600" y="274638"/>
            <a:ext cx="116459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 dirty="0">
                <a:latin typeface="Calibri" charset="0"/>
                <a:ea typeface="MS PGothic" charset="0"/>
                <a:cs typeface="MS PGothic" charset="0"/>
              </a:rPr>
              <a:t>Don’t Forget </a:t>
            </a:r>
            <a:r>
              <a:rPr lang="en-US" kern="0" dirty="0"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sys161.conf</a:t>
            </a:r>
            <a:r>
              <a:rPr lang="en-US" kern="0" dirty="0">
                <a:latin typeface="Calibri" charset="0"/>
                <a:ea typeface="MS PGothic" charset="0"/>
                <a:cs typeface="MS PGothic" charset="0"/>
              </a:rPr>
              <a:t> </a:t>
            </a:r>
            <a:endParaRPr lang="en-US" kern="0" dirty="0">
              <a:latin typeface="Courier New" panose="02070309020205020404" pitchFamily="49" charset="0"/>
              <a:ea typeface="MS PGothic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A41427-10C5-944E-AB81-2F2D14CAF8BC}"/>
              </a:ext>
            </a:extLst>
          </p:cNvPr>
          <p:cNvSpPr/>
          <p:nvPr/>
        </p:nvSpPr>
        <p:spPr>
          <a:xfrm>
            <a:off x="5029200" y="434340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859F0E-46DD-6442-96AB-888583DF8EEC}"/>
              </a:ext>
            </a:extLst>
          </p:cNvPr>
          <p:cNvSpPr txBox="1">
            <a:spLocks/>
          </p:cNvSpPr>
          <p:nvPr/>
        </p:nvSpPr>
        <p:spPr bwMode="auto">
          <a:xfrm>
            <a:off x="1212850" y="2057400"/>
            <a:ext cx="9829800" cy="1643061"/>
          </a:xfrm>
          <a:prstGeom prst="rect">
            <a:avLst/>
          </a:prstGeom>
          <a:solidFill>
            <a:srgbClr val="DD550C"/>
          </a:solidFill>
          <a:ln w="174625" cmpd="sng">
            <a:solidFill>
              <a:srgbClr val="DD550C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Canvas-&gt;Files-&gt;Projects-&gt;OS161</a:t>
            </a:r>
          </a:p>
          <a:p>
            <a:pPr algn="l">
              <a:lnSpc>
                <a:spcPct val="90000"/>
              </a:lnSpc>
            </a:pPr>
            <a:r>
              <a:rPr lang="en-US" b="0" kern="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EF5A7B-2244-484F-8969-B5752FD272BA}"/>
              </a:ext>
            </a:extLst>
          </p:cNvPr>
          <p:cNvSpPr txBox="1"/>
          <p:nvPr/>
        </p:nvSpPr>
        <p:spPr>
          <a:xfrm>
            <a:off x="1212850" y="4492377"/>
            <a:ext cx="99885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kern="0" dirty="0">
                <a:solidFill>
                  <a:srgbClr val="000681"/>
                </a:solidFill>
                <a:latin typeface="Calibri" charset="0"/>
                <a:ea typeface="MS PGothic" charset="0"/>
              </a:rPr>
              <a:t>place </a:t>
            </a:r>
            <a:r>
              <a:rPr lang="en-US" sz="4400" kern="0" dirty="0">
                <a:solidFill>
                  <a:srgbClr val="000681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sys161.conf</a:t>
            </a:r>
            <a:r>
              <a:rPr lang="en-US" sz="4400" kern="0" dirty="0">
                <a:solidFill>
                  <a:srgbClr val="000681"/>
                </a:solidFill>
                <a:latin typeface="Calibri" charset="0"/>
                <a:ea typeface="MS PGothic" charset="0"/>
              </a:rPr>
              <a:t> in </a:t>
            </a:r>
            <a:r>
              <a:rPr lang="en-US" sz="4400" kern="0" dirty="0">
                <a:solidFill>
                  <a:srgbClr val="000681"/>
                </a:solidFill>
                <a:latin typeface="Courier New" panose="02070309020205020404" pitchFamily="49" charset="0"/>
                <a:ea typeface="MS PGothic" charset="0"/>
                <a:cs typeface="Courier New" panose="02070309020205020404" pitchFamily="49" charset="0"/>
              </a:rPr>
              <a:t>~/cs161/root</a:t>
            </a:r>
          </a:p>
        </p:txBody>
      </p:sp>
    </p:spTree>
    <p:extLst>
      <p:ext uri="{BB962C8B-B14F-4D97-AF65-F5344CB8AC3E}">
        <p14:creationId xmlns:p14="http://schemas.microsoft.com/office/powerpoint/2010/main" val="392845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Attention!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Please note that missing package in CentOS may cause the installation errors. Please try the following command to install the missing package prior to the tool installations. </a:t>
            </a: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 </a:t>
            </a:r>
          </a:p>
          <a:p>
            <a:pPr marL="0" indent="0" algn="ctr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yum install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ncurses-devel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38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Why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ncurses-devel</a:t>
            </a:r>
            <a:r>
              <a:rPr lang="en-US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?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Problem without </a:t>
            </a:r>
            <a:r>
              <a:rPr lang="en-US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ncurses-devel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: While trying to configure the cs161-gdb for Project 2, I am encountering a build error: "</a:t>
            </a:r>
            <a:r>
              <a:rPr lang="en-US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no </a:t>
            </a:r>
            <a:r>
              <a:rPr lang="en-US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termcap</a:t>
            </a:r>
            <a:r>
              <a:rPr lang="en-US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library found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". </a:t>
            </a:r>
          </a:p>
          <a:p>
            <a:pPr marL="0" lvl="0" indent="0"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Solution: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yum install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ncurses-devel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298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52400" y="914400"/>
            <a:ext cx="12039600" cy="39624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5800" y="203199"/>
            <a:ext cx="10972800" cy="8842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Cs161-gdb Build Errors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5400" y="4962903"/>
            <a:ext cx="10210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Solution: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Set up the compilation flag variable CFLAGS.  </a:t>
            </a: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 	</a:t>
            </a:r>
            <a:r>
              <a:rPr lang="en-US" sz="2400" dirty="0">
                <a:latin typeface="+mn-lt"/>
              </a:rPr>
              <a:t>Step 1:  extract the special </a:t>
            </a:r>
            <a:r>
              <a:rPr lang="en-US" sz="2400" dirty="0" err="1">
                <a:latin typeface="+mn-lt"/>
              </a:rPr>
              <a:t>gdb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tarball</a:t>
            </a: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	Step 2: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$export CFLAGS="-g -O2 -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Wno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-error"</a:t>
            </a:r>
          </a:p>
          <a:p>
            <a:r>
              <a:rPr lang="en-US" sz="2400" dirty="0">
                <a:latin typeface="+mn-lt"/>
              </a:rPr>
              <a:t>	Step 3. run the </a:t>
            </a:r>
            <a:r>
              <a:rPr lang="en-US" sz="2400" dirty="0" err="1">
                <a:latin typeface="+mn-lt"/>
              </a:rPr>
              <a:t>toolbuild.sh</a:t>
            </a:r>
            <a:r>
              <a:rPr lang="en-US" sz="2400" dirty="0">
                <a:latin typeface="+mn-lt"/>
              </a:rPr>
              <a:t> script</a:t>
            </a:r>
          </a:p>
        </p:txBody>
      </p:sp>
    </p:spTree>
    <p:extLst>
      <p:ext uri="{BB962C8B-B14F-4D97-AF65-F5344CB8AC3E}">
        <p14:creationId xmlns:p14="http://schemas.microsoft.com/office/powerpoint/2010/main" val="402347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334962"/>
            <a:ext cx="10972800" cy="8842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Cs161-gdb Build Errors (cont.)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219200"/>
            <a:ext cx="11201400" cy="513080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Problem: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/>
              <a:t>We changed CFLAGS, but we got an error that we've changed CFLAGS and it quits after that.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Solution: </a:t>
            </a:r>
            <a:r>
              <a:rPr lang="en-US" dirty="0">
                <a:ea typeface="Courier New" charset="0"/>
                <a:cs typeface="Courier New" charset="0"/>
              </a:rPr>
              <a:t>After you change CFLAGS, you must delete all of the </a:t>
            </a:r>
            <a:r>
              <a:rPr lang="en-US" dirty="0" err="1">
                <a:ea typeface="Courier New" charset="0"/>
                <a:cs typeface="Courier New" charset="0"/>
              </a:rPr>
              <a:t>config.cache</a:t>
            </a:r>
            <a:r>
              <a:rPr lang="en-US" dirty="0">
                <a:ea typeface="Courier New" charset="0"/>
                <a:cs typeface="Courier New" charset="0"/>
              </a:rPr>
              <a:t> files and rebuild everything. </a:t>
            </a:r>
          </a:p>
          <a:p>
            <a:pPr marL="0" indent="0"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	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Step 1: cd ~/cs161</a:t>
            </a:r>
          </a:p>
          <a:p>
            <a:pPr marL="0" indent="0">
              <a:buNone/>
            </a:pP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Step 2: 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rm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-f ./*/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config.cache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Step 3: 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rm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-f ./*/*/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config.cache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Once you finish the three steps, you must rebuild everything.</a:t>
            </a:r>
            <a:endParaRPr lang="en-US" dirty="0"/>
          </a:p>
          <a:p>
            <a:pPr marL="0" indent="0" fontAlgn="auto">
              <a:spcAft>
                <a:spcPts val="0"/>
              </a:spcAft>
              <a:buNone/>
            </a:pPr>
            <a:endParaRPr lang="en-US" dirty="0"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389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766888" y="6340476"/>
            <a:ext cx="4343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fld id="{652D8F8A-F8B2-4A7C-B77D-BD3BD492BAE1}" type="slidenum">
              <a:rPr lang="en-US" altLang="en-US" sz="1200">
                <a:solidFill>
                  <a:srgbClr val="898989"/>
                </a:solidFill>
                <a:latin typeface="Calibri" pitchFamily="34" charset="0"/>
                <a:ea typeface="ＭＳ Ｐゴシック" pitchFamily="34" charset="-128"/>
              </a:rPr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41" y="4495800"/>
            <a:ext cx="4545263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52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Compilation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Problem: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When I try to run make depend to make the kernel, I get the following error:</a:t>
            </a:r>
          </a:p>
          <a:p>
            <a:pPr marL="400050" lvl="1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/bin/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: cs161-gcc: command not found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make: *** [depend] Error 127</a:t>
            </a:r>
          </a:p>
          <a:p>
            <a:pPr marL="0" lvl="0" indent="0"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Solution: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Use ‘echo $PATH’ to check your $PATH. </a:t>
            </a: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 		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export PATH=~/cs161/bin:$PATH</a:t>
            </a: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 You may need to add that statement to your .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bashrc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file.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1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/>
          </p:cNvSpPr>
          <p:nvPr>
            <p:ph type="ctrTitle"/>
          </p:nvPr>
        </p:nvSpPr>
        <p:spPr>
          <a:xfrm>
            <a:off x="1828800" y="457200"/>
            <a:ext cx="8686800" cy="3048000"/>
          </a:xfrm>
        </p:spPr>
        <p:txBody>
          <a:bodyPr>
            <a:normAutofit fontScale="90000"/>
          </a:bodyPr>
          <a:lstStyle/>
          <a:p>
            <a:r>
              <a:rPr lang="en-US" altLang="zh-CN" sz="4900" dirty="0">
                <a:latin typeface="Calibri" charset="0"/>
                <a:ea typeface="SimSun" charset="0"/>
                <a:cs typeface="SimSun" charset="0"/>
              </a:rPr>
              <a:t>COMP 3500 </a:t>
            </a:r>
            <a:br>
              <a:rPr lang="en-US" altLang="zh-CN" sz="4900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sz="4900" dirty="0">
                <a:latin typeface="Calibri" charset="0"/>
                <a:ea typeface="SimSun" charset="0"/>
                <a:cs typeface="SimSun" charset="0"/>
              </a:rPr>
              <a:t>Introduction to Operating Systems</a:t>
            </a:r>
            <a:br>
              <a:rPr lang="en-US" altLang="zh-CN" sz="3600" dirty="0">
                <a:latin typeface="Calibri" charset="0"/>
                <a:ea typeface="SimSun" charset="0"/>
                <a:cs typeface="SimSun" charset="0"/>
              </a:rPr>
            </a:br>
            <a:br>
              <a:rPr lang="en-US" altLang="zh-CN" sz="3600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sz="4000" dirty="0">
                <a:latin typeface="Calibri" charset="0"/>
                <a:ea typeface="SimSun" charset="0"/>
                <a:cs typeface="SimSun" charset="0"/>
              </a:rPr>
              <a:t>Project 2 – Modifying OS/161</a:t>
            </a:r>
          </a:p>
        </p:txBody>
      </p:sp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3581400" y="3988882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3200" b="1" dirty="0">
                <a:latin typeface="Calibri" charset="0"/>
                <a:ea typeface="SimSun" charset="0"/>
                <a:cs typeface="SimSun" charset="0"/>
              </a:rPr>
              <a:t>Dr. Xiao Qin</a:t>
            </a:r>
          </a:p>
          <a:p>
            <a:pPr algn="ctr">
              <a:spcBef>
                <a:spcPct val="50000"/>
              </a:spcBef>
            </a:pPr>
            <a:r>
              <a:rPr kumimoji="1" lang="en-US" i="1" dirty="0">
                <a:latin typeface="Calibri" charset="0"/>
              </a:rPr>
              <a:t>Auburn University</a:t>
            </a:r>
            <a:br>
              <a:rPr kumimoji="1" lang="en-US" i="1" dirty="0">
                <a:latin typeface="Calibri" charset="0"/>
              </a:rPr>
            </a:br>
            <a:r>
              <a:rPr kumimoji="1" lang="en-US" i="1" dirty="0">
                <a:latin typeface="Calibri" charset="0"/>
              </a:rPr>
              <a:t>http://www.eng.auburn.edu/~xqin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kumimoji="1" lang="en-US" i="1" dirty="0">
                <a:latin typeface="Calibri" charset="0"/>
              </a:rPr>
              <a:t>xqin@auburn.edu</a:t>
            </a:r>
            <a:endParaRPr kumimoji="1" lang="en-US" altLang="zh-CN" i="1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905000" y="6350001"/>
            <a:ext cx="2133600" cy="365125"/>
          </a:xfrm>
        </p:spPr>
        <p:txBody>
          <a:bodyPr/>
          <a:lstStyle/>
          <a:p>
            <a:fld id="{8353CCE1-ED68-4673-B2B8-9A8ACC32B75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28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381000"/>
            <a:ext cx="7448550" cy="9144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panose="020F0502020204030204" pitchFamily="34" charset="0"/>
              </a:rPr>
              <a:t>Modifying your kernel</a:t>
            </a:r>
            <a:endParaRPr lang="en-US" altLang="zh-CN" dirty="0">
              <a:latin typeface="Calibri" panose="020F0502020204030204" pitchFamily="34" charset="0"/>
              <a:ea typeface="宋体" charset="0"/>
              <a:cs typeface="宋体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1295400"/>
            <a:ext cx="9372600" cy="51816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latin typeface="Calibri" panose="020F0502020204030204" pitchFamily="34" charset="0"/>
              </a:rPr>
              <a:t>Create a new file</a:t>
            </a:r>
            <a:endParaRPr lang="en-US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~/cs161/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/kern/main/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dirty="0">
                <a:latin typeface="Calibri" panose="020F0502020204030204" pitchFamily="34" charset="0"/>
              </a:rPr>
              <a:t>Edit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~/cs161/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kern/main/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  <a:r>
              <a:rPr lang="en-US" dirty="0">
                <a:latin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</a:rPr>
              <a:t>which calls the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hello</a:t>
            </a:r>
            <a:r>
              <a:rPr lang="en-US" dirty="0">
                <a:latin typeface="Calibri" panose="020F0502020204030204" pitchFamily="34" charset="0"/>
              </a:rPr>
              <a:t> function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Before reconfiguring and rebuilding your kernel, you will need to edit 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~/cs161/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/kern/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conf.kern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9187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hello.c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133600"/>
            <a:ext cx="7492048" cy="236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7640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Compilation Error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41" y="1331870"/>
            <a:ext cx="10668000" cy="1149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41" y="2667000"/>
            <a:ext cx="10820400" cy="2783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0546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813" y="456253"/>
            <a:ext cx="7824788" cy="1143948"/>
          </a:xfrm>
        </p:spPr>
        <p:txBody>
          <a:bodyPr>
            <a:noAutofit/>
          </a:bodyPr>
          <a:lstStyle/>
          <a:p>
            <a:r>
              <a:rPr lang="en-US" dirty="0"/>
              <a:t>Edit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kern/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conf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conf.kern</a:t>
            </a:r>
            <a:endParaRPr lang="en-NZ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798638"/>
            <a:ext cx="8915400" cy="38401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cd ~/cs161/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src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/kern/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conf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vi 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conf.kern</a:t>
            </a:r>
            <a:endParaRPr lang="en-US" sz="32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main.c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 #search 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main.c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in 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conf.kern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see also line 374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Add the following line: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file	main/</a:t>
            </a:r>
            <a:r>
              <a:rPr lang="en-US" sz="3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hello.c</a:t>
            </a:r>
            <a:endParaRPr lang="en-US" sz="3200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876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header file: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hello.h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52600"/>
            <a:ext cx="880110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8461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#include &lt;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hello.h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en-US" dirty="0"/>
              <a:t>into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main.c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11353800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879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Configure your source code tree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52600" y="1676398"/>
            <a:ext cx="6096000" cy="11462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8945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Courier New" charset="0"/>
                <a:ea typeface="DejaVu Sans Mono" charset="0"/>
                <a:cs typeface="DejaVu Sans Mono" charset="0"/>
              </a:rPr>
              <a:t>cd ~/cs161/</a:t>
            </a:r>
            <a:r>
              <a:rPr lang="en-US" sz="3200" dirty="0" err="1">
                <a:solidFill>
                  <a:srgbClr val="000000"/>
                </a:solidFill>
                <a:latin typeface="Courier New" charset="0"/>
                <a:ea typeface="DejaVu Sans Mono" charset="0"/>
                <a:cs typeface="DejaVu Sans Mono" charset="0"/>
              </a:rPr>
              <a:t>src</a:t>
            </a:r>
            <a:endParaRPr lang="en-US" sz="3200" dirty="0">
              <a:latin typeface="Times New Roman" charset="0"/>
              <a:ea typeface="SimSun" charset="-122"/>
            </a:endParaRPr>
          </a:p>
          <a:p>
            <a:pPr marL="448945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Courier New" charset="0"/>
                <a:ea typeface="DejaVu Sans Mono" charset="0"/>
                <a:cs typeface="DejaVu Sans Mono" charset="0"/>
              </a:rPr>
              <a:t>./configure</a:t>
            </a:r>
            <a:r>
              <a:rPr lang="en-US" sz="3200" dirty="0">
                <a:solidFill>
                  <a:srgbClr val="000000"/>
                </a:solidFill>
                <a:latin typeface="Times New Roman" charset="0"/>
                <a:ea typeface="SimSun" charset="-122"/>
              </a:rPr>
              <a:t> </a:t>
            </a:r>
            <a:endParaRPr lang="en-US" sz="3200" dirty="0">
              <a:effectLst/>
              <a:latin typeface="Times New Roman" charset="0"/>
              <a:ea typeface="SimSun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00200" y="3573038"/>
            <a:ext cx="8229600" cy="1146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8945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Courier New" charset="0"/>
                <a:ea typeface="DejaVu Sans Mono" charset="0"/>
                <a:cs typeface="DejaVu Sans Mono" charset="0"/>
              </a:rPr>
              <a:t>cd ~/cs161/</a:t>
            </a:r>
            <a:r>
              <a:rPr lang="en-US" sz="3200" dirty="0" err="1">
                <a:solidFill>
                  <a:srgbClr val="000000"/>
                </a:solidFill>
                <a:latin typeface="Courier New" charset="0"/>
                <a:ea typeface="DejaVu Sans Mono" charset="0"/>
                <a:cs typeface="DejaVu Sans Mono" charset="0"/>
              </a:rPr>
              <a:t>src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  <a:ea typeface="DejaVu Sans Mono" charset="0"/>
                <a:cs typeface="DejaVu Sans Mono" charset="0"/>
              </a:rPr>
              <a:t>/kern/</a:t>
            </a:r>
            <a:r>
              <a:rPr lang="en-US" sz="3200" dirty="0" err="1">
                <a:solidFill>
                  <a:srgbClr val="000000"/>
                </a:solidFill>
                <a:latin typeface="Courier New" charset="0"/>
                <a:ea typeface="DejaVu Sans Mono" charset="0"/>
                <a:cs typeface="DejaVu Sans Mono" charset="0"/>
              </a:rPr>
              <a:t>conf</a:t>
            </a:r>
            <a:endParaRPr lang="en-US" sz="3200" dirty="0">
              <a:latin typeface="Times New Roman" charset="0"/>
              <a:ea typeface="SimSun" charset="-122"/>
            </a:endParaRPr>
          </a:p>
          <a:p>
            <a:pPr marL="448945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Courier New" charset="0"/>
                <a:ea typeface="DejaVu Sans Mono" charset="0"/>
                <a:cs typeface="DejaVu Sans Mono" charset="0"/>
              </a:rPr>
              <a:t>./</a:t>
            </a:r>
            <a:r>
              <a:rPr lang="en-US" sz="3200" dirty="0" err="1">
                <a:solidFill>
                  <a:srgbClr val="000000"/>
                </a:solidFill>
                <a:latin typeface="Courier New" charset="0"/>
                <a:ea typeface="DejaVu Sans Mono" charset="0"/>
                <a:cs typeface="DejaVu Sans Mono" charset="0"/>
              </a:rPr>
              <a:t>config</a:t>
            </a:r>
            <a:r>
              <a:rPr lang="en-US" sz="3200" dirty="0">
                <a:solidFill>
                  <a:srgbClr val="000000"/>
                </a:solidFill>
                <a:latin typeface="Courier New" charset="0"/>
                <a:ea typeface="DejaVu Sans Mono" charset="0"/>
                <a:cs typeface="DejaVu Sans Mono" charset="0"/>
              </a:rPr>
              <a:t> ASST0</a:t>
            </a:r>
            <a:endParaRPr lang="en-US" sz="3200" dirty="0">
              <a:effectLst/>
              <a:latin typeface="Times New Roman" charset="0"/>
              <a:ea typeface="SimSun" charset="-122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5715000" y="2188916"/>
            <a:ext cx="5410200" cy="584775"/>
            <a:chOff x="4976648" y="2993731"/>
            <a:chExt cx="5410200" cy="584862"/>
          </a:xfrm>
        </p:grpSpPr>
        <p:sp>
          <p:nvSpPr>
            <p:cNvPr id="8" name="Left Arrow 7"/>
            <p:cNvSpPr/>
            <p:nvPr/>
          </p:nvSpPr>
          <p:spPr>
            <a:xfrm>
              <a:off x="4976648" y="3031666"/>
              <a:ext cx="838200" cy="533479"/>
            </a:xfrm>
            <a:prstGeom prst="leftArrow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TextBox 2"/>
            <p:cNvSpPr txBox="1">
              <a:spLocks noChangeArrowheads="1"/>
            </p:cNvSpPr>
            <p:nvPr/>
          </p:nvSpPr>
          <p:spPr bwMode="auto">
            <a:xfrm>
              <a:off x="5967248" y="2993731"/>
              <a:ext cx="4419600" cy="584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 dirty="0">
                  <a:latin typeface="Calibri" charset="0"/>
                  <a:cs typeface="Calibri" charset="0"/>
                </a:rPr>
                <a:t>Why this is important? </a:t>
              </a:r>
            </a:p>
          </p:txBody>
        </p:sp>
      </p:grpSp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2590800" y="5242237"/>
            <a:ext cx="7467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dirty="0">
                <a:latin typeface="Calibri" charset="0"/>
                <a:cs typeface="Calibri" charset="0"/>
              </a:rPr>
              <a:t>When should you reconfigure OS161?</a:t>
            </a:r>
          </a:p>
        </p:txBody>
      </p:sp>
    </p:spTree>
    <p:extLst>
      <p:ext uri="{BB962C8B-B14F-4D97-AF65-F5344CB8AC3E}">
        <p14:creationId xmlns:p14="http://schemas.microsoft.com/office/powerpoint/2010/main" val="78615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the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ASST0</a:t>
            </a:r>
            <a:r>
              <a:rPr lang="en-US" dirty="0"/>
              <a:t> kernel.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33600" y="2057400"/>
            <a:ext cx="7924800" cy="2200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8945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Courier New" charset="0"/>
                <a:ea typeface="DejaVu Sans Mono" charset="0"/>
                <a:cs typeface="DejaVu Sans Mono" charset="0"/>
              </a:rPr>
              <a:t>cd ../compile/ASST0</a:t>
            </a:r>
          </a:p>
          <a:p>
            <a:pPr marL="448945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Courier New" charset="0"/>
                <a:ea typeface="DejaVu Sans Mono" charset="0"/>
                <a:cs typeface="DejaVu Sans Mono" charset="0"/>
              </a:rPr>
              <a:t>make depend</a:t>
            </a:r>
          </a:p>
          <a:p>
            <a:pPr marL="448945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Courier New" charset="0"/>
                <a:ea typeface="DejaVu Sans Mono" charset="0"/>
                <a:cs typeface="DejaVu Sans Mono" charset="0"/>
              </a:rPr>
              <a:t>make</a:t>
            </a:r>
          </a:p>
          <a:p>
            <a:pPr marL="448945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FF0000"/>
                </a:solidFill>
                <a:latin typeface="Courier New" charset="0"/>
                <a:ea typeface="DejaVu Sans Mono" charset="0"/>
                <a:cs typeface="DejaVu Sans Mono" charset="0"/>
              </a:rPr>
              <a:t>make install</a:t>
            </a:r>
            <a:endParaRPr lang="en-US" sz="3200" dirty="0">
              <a:solidFill>
                <a:srgbClr val="FF0000"/>
              </a:solidFill>
              <a:effectLst/>
              <a:latin typeface="Times New Roman" charset="0"/>
              <a:ea typeface="SimSun" charset="-122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072352" y="3591431"/>
            <a:ext cx="5284076" cy="584775"/>
            <a:chOff x="5334000" y="4396454"/>
            <a:chExt cx="5284076" cy="584862"/>
          </a:xfrm>
        </p:grpSpPr>
        <p:sp>
          <p:nvSpPr>
            <p:cNvPr id="7" name="Left Arrow 6"/>
            <p:cNvSpPr/>
            <p:nvPr/>
          </p:nvSpPr>
          <p:spPr>
            <a:xfrm>
              <a:off x="5334000" y="4419668"/>
              <a:ext cx="838200" cy="533479"/>
            </a:xfrm>
            <a:prstGeom prst="leftArrow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TextBox 2"/>
            <p:cNvSpPr txBox="1">
              <a:spLocks noChangeArrowheads="1"/>
            </p:cNvSpPr>
            <p:nvPr/>
          </p:nvSpPr>
          <p:spPr bwMode="auto">
            <a:xfrm>
              <a:off x="6198476" y="4396454"/>
              <a:ext cx="4419600" cy="584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 dirty="0">
                  <a:latin typeface="Calibri" charset="0"/>
                  <a:cs typeface="Calibri" charset="0"/>
                </a:rPr>
                <a:t>Why this is important?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1F1C4-97A9-B548-A1B8-B131CEE72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16239"/>
            <a:ext cx="13024338" cy="68580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D7A104E-082C-9C48-AACE-8563A5ADF078}"/>
              </a:ext>
            </a:extLst>
          </p:cNvPr>
          <p:cNvSpPr txBox="1">
            <a:spLocks/>
          </p:cNvSpPr>
          <p:nvPr/>
        </p:nvSpPr>
        <p:spPr bwMode="auto">
          <a:xfrm>
            <a:off x="4165600" y="685800"/>
            <a:ext cx="38100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 dirty="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rPr>
              <a:t>Test Your Skills</a:t>
            </a:r>
          </a:p>
        </p:txBody>
      </p:sp>
    </p:spTree>
    <p:extLst>
      <p:ext uri="{BB962C8B-B14F-4D97-AF65-F5344CB8AC3E}">
        <p14:creationId xmlns:p14="http://schemas.microsoft.com/office/powerpoint/2010/main" val="562452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the user level </a:t>
            </a:r>
            <a:r>
              <a:rPr lang="en-US" dirty="0" err="1"/>
              <a:t>utilties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957294" y="1600200"/>
            <a:ext cx="7924800" cy="1146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8945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Courier New" charset="0"/>
                <a:ea typeface="DejaVu Sans Mono" charset="0"/>
                <a:cs typeface="DejaVu Sans Mono" charset="0"/>
              </a:rPr>
              <a:t>cd ~/cs161/</a:t>
            </a:r>
            <a:r>
              <a:rPr lang="en-US" sz="3200" dirty="0" err="1">
                <a:solidFill>
                  <a:srgbClr val="000000"/>
                </a:solidFill>
                <a:latin typeface="Courier New" charset="0"/>
                <a:ea typeface="DejaVu Sans Mono" charset="0"/>
                <a:cs typeface="DejaVu Sans Mono" charset="0"/>
              </a:rPr>
              <a:t>src</a:t>
            </a:r>
            <a:endParaRPr lang="en-US" sz="3200" dirty="0">
              <a:solidFill>
                <a:srgbClr val="000000"/>
              </a:solidFill>
              <a:latin typeface="Courier New" charset="0"/>
              <a:ea typeface="DejaVu Sans Mono" charset="0"/>
              <a:cs typeface="DejaVu Sans Mono" charset="0"/>
            </a:endParaRPr>
          </a:p>
          <a:p>
            <a:pPr marL="448945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Courier New" charset="0"/>
                <a:ea typeface="DejaVu Sans Mono" charset="0"/>
                <a:cs typeface="DejaVu Sans Mono" charset="0"/>
              </a:rPr>
              <a:t>make </a:t>
            </a:r>
            <a:endParaRPr lang="en-US" sz="3200" dirty="0">
              <a:solidFill>
                <a:srgbClr val="FF0000"/>
              </a:solidFill>
              <a:effectLst/>
              <a:latin typeface="Times New Roman" charset="0"/>
              <a:ea typeface="SimSun" charset="-122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85800" y="34290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Run OS161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33494" y="4644989"/>
            <a:ext cx="7924800" cy="1146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8945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Courier New" charset="0"/>
                <a:ea typeface="DejaVu Sans Mono" charset="0"/>
                <a:cs typeface="DejaVu Sans Mono" charset="0"/>
              </a:rPr>
              <a:t>cd ~/cs161/root</a:t>
            </a:r>
          </a:p>
          <a:p>
            <a:pPr marL="448945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Courier New" charset="0"/>
                <a:ea typeface="DejaVu Sans Mono" charset="0"/>
                <a:cs typeface="DejaVu Sans Mono" charset="0"/>
              </a:rPr>
              <a:t>./sys161 kernel </a:t>
            </a:r>
            <a:endParaRPr lang="en-US" sz="3200" dirty="0">
              <a:solidFill>
                <a:srgbClr val="FF0000"/>
              </a:solidFill>
              <a:effectLst/>
              <a:latin typeface="Times New Roman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4707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you expect?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78859"/>
            <a:ext cx="9525000" cy="520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Connector 7"/>
          <p:cNvCxnSpPr/>
          <p:nvPr/>
        </p:nvCxnSpPr>
        <p:spPr>
          <a:xfrm>
            <a:off x="1336992" y="3768912"/>
            <a:ext cx="2168208" cy="13447"/>
          </a:xfrm>
          <a:prstGeom prst="line">
            <a:avLst/>
          </a:prstGeom>
          <a:ln w="476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308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MS PGothic" charset="0"/>
                <a:cs typeface="MS PGothic" charset="0"/>
              </a:rPr>
              <a:t>Exercise 7 (</a:t>
            </a:r>
            <a:r>
              <a:rPr lang="en-US" dirty="0" err="1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Menti</a:t>
            </a:r>
            <a:r>
              <a:rPr lang="en-US" dirty="0">
                <a:latin typeface="Calibri" charset="0"/>
                <a:ea typeface="MS PGothic" charset="0"/>
                <a:cs typeface="MS PGothic" charset="0"/>
              </a:rPr>
              <a:t>) </a:t>
            </a:r>
            <a:r>
              <a:rPr lang="en-US" b="1" dirty="0">
                <a:sym typeface="Wingdings 2" charset="2"/>
              </a:rPr>
              <a:t></a:t>
            </a:r>
            <a:endParaRPr lang="en-US" dirty="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>
          <a:xfrm>
            <a:off x="762000" y="990600"/>
            <a:ext cx="1112520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How to fix the following problem when you run os161? </a:t>
            </a:r>
            <a:endParaRPr lang="en-US" dirty="0">
              <a:latin typeface="Calibri"/>
              <a:cs typeface="Calibri"/>
            </a:endParaRPr>
          </a:p>
          <a:p>
            <a:pPr marL="0" lv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$./sys161 kernel</a:t>
            </a:r>
          </a:p>
          <a:p>
            <a:pPr marL="0" lv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sys161: Cannot open config file sys161.conf</a:t>
            </a:r>
          </a:p>
          <a:p>
            <a:pPr marL="0" lv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Must set up $PATH using the export command 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Must set up $CFLAGS using the export command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Must copy sys161.conf in the /cs161/root directory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Must copy sys161.conf in the /cs161/bin directory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66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MS PGothic" charset="0"/>
                <a:cs typeface="MS PGothic" charset="0"/>
              </a:rPr>
              <a:t>Exercise 8 (</a:t>
            </a:r>
            <a:r>
              <a:rPr lang="en-US" dirty="0" err="1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Menti</a:t>
            </a:r>
            <a:r>
              <a:rPr lang="en-US" dirty="0">
                <a:latin typeface="Calibri" charset="0"/>
                <a:ea typeface="MS PGothic" charset="0"/>
                <a:cs typeface="MS PGothic" charset="0"/>
              </a:rPr>
              <a:t>) </a:t>
            </a:r>
            <a:r>
              <a:rPr lang="en-US" b="1" dirty="0">
                <a:sym typeface="Wingdings 2" charset="2"/>
              </a:rPr>
              <a:t></a:t>
            </a:r>
            <a:endParaRPr lang="en-US" dirty="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>
          <a:xfrm>
            <a:off x="762000" y="990600"/>
            <a:ext cx="11125200" cy="563880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dirty="0"/>
              <a:t>How to fix the following problem when you try to build the os161 kernel using “make depend”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$/bin/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cs161-gcc: command not found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make: *** [depend] Error 127</a:t>
            </a:r>
          </a:p>
          <a:p>
            <a:pPr marL="0" lv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cp sys161.conf ~/cs161/bin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$export CFLAGS="-g -O2 -</a:t>
            </a:r>
            <a:r>
              <a:rPr lang="en-US" dirty="0" err="1"/>
              <a:t>Wno</a:t>
            </a:r>
            <a:r>
              <a:rPr lang="en-US" dirty="0"/>
              <a:t>-error"</a:t>
            </a:r>
            <a:endParaRPr lang="en-US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$export PATH=~/cs161/bin:$PATH</a:t>
            </a:r>
            <a:endParaRPr lang="en-US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rm -f ./*/</a:t>
            </a:r>
            <a:r>
              <a:rPr lang="en-US" dirty="0" err="1"/>
              <a:t>config.cache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94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MS PGothic" charset="0"/>
                <a:cs typeface="MS PGothic" charset="0"/>
              </a:rPr>
              <a:t>Exercise 1 (</a:t>
            </a:r>
            <a:r>
              <a:rPr lang="en-US" dirty="0" err="1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Menti</a:t>
            </a:r>
            <a:r>
              <a:rPr lang="en-US" dirty="0">
                <a:latin typeface="Calibri" charset="0"/>
                <a:ea typeface="MS PGothic" charset="0"/>
                <a:cs typeface="MS PGothic" charset="0"/>
              </a:rPr>
              <a:t>) </a:t>
            </a:r>
            <a:r>
              <a:rPr lang="en-US" b="1" dirty="0">
                <a:sym typeface="Wingdings 2" charset="2"/>
              </a:rPr>
              <a:t></a:t>
            </a:r>
            <a:endParaRPr lang="en-US" dirty="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>
          <a:xfrm>
            <a:off x="1828800" y="1295400"/>
            <a:ext cx="8229600" cy="495300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>
                <a:latin typeface="Calibri"/>
                <a:cs typeface="Calibri"/>
              </a:rPr>
              <a:t>What is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yum </a:t>
            </a:r>
            <a:r>
              <a:rPr lang="en-US" dirty="0">
                <a:latin typeface="Calibri"/>
                <a:cs typeface="Calibri"/>
              </a:rPr>
              <a:t>command ?</a:t>
            </a:r>
          </a:p>
          <a:p>
            <a:pPr marL="0" lvl="0" indent="0">
              <a:buNone/>
            </a:pPr>
            <a:endParaRPr lang="en-US" dirty="0">
              <a:latin typeface="Calibri"/>
              <a:cs typeface="Calibri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 configuration software tool</a:t>
            </a:r>
          </a:p>
          <a:p>
            <a:pPr marL="514350" lvl="0" indent="-514350">
              <a:buFont typeface="+mj-lt"/>
              <a:buAutoNum type="alphaUcPeriod"/>
            </a:pPr>
            <a:endParaRPr lang="en-US" sz="2800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 troubleshooting software tool</a:t>
            </a:r>
          </a:p>
          <a:p>
            <a:pPr marL="514350" lvl="0" indent="-514350">
              <a:buFont typeface="+mj-lt"/>
              <a:buAutoNum type="alphaUcPeriod"/>
            </a:pPr>
            <a:endParaRPr lang="en-US" sz="2800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An automated uninstallation program</a:t>
            </a:r>
          </a:p>
          <a:p>
            <a:pPr marL="514350" lvl="0" indent="-514350">
              <a:buFont typeface="+mj-lt"/>
              <a:buAutoNum type="alphaUcPeriod"/>
            </a:pPr>
            <a:endParaRPr lang="en-US" sz="2800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800" dirty="0"/>
              <a:t>package management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program</a:t>
            </a:r>
          </a:p>
        </p:txBody>
      </p:sp>
    </p:spTree>
    <p:extLst>
      <p:ext uri="{BB962C8B-B14F-4D97-AF65-F5344CB8AC3E}">
        <p14:creationId xmlns:p14="http://schemas.microsoft.com/office/powerpoint/2010/main" val="3100641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MS PGothic" charset="0"/>
                <a:cs typeface="MS PGothic" charset="0"/>
              </a:rPr>
              <a:t>Exercise 2 (</a:t>
            </a:r>
            <a:r>
              <a:rPr lang="en-US" dirty="0" err="1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Menti</a:t>
            </a:r>
            <a:r>
              <a:rPr lang="en-US" dirty="0">
                <a:latin typeface="Calibri" charset="0"/>
                <a:ea typeface="MS PGothic" charset="0"/>
                <a:cs typeface="MS PGothic" charset="0"/>
              </a:rPr>
              <a:t>) </a:t>
            </a:r>
            <a:r>
              <a:rPr lang="en-US" b="1" dirty="0">
                <a:sym typeface="Wingdings 2" charset="2"/>
              </a:rPr>
              <a:t></a:t>
            </a:r>
            <a:endParaRPr lang="en-US" dirty="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>
          <a:xfrm>
            <a:off x="1828800" y="1295400"/>
            <a:ext cx="8229600" cy="495300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>
                <a:latin typeface="Calibri"/>
                <a:cs typeface="Calibri"/>
              </a:rPr>
              <a:t>In the 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gdb</a:t>
            </a:r>
            <a:r>
              <a:rPr lang="en-US" dirty="0">
                <a:latin typeface="Calibri"/>
                <a:cs typeface="Calibri"/>
              </a:rPr>
              <a:t> debugger, typing character ‘n’ means:</a:t>
            </a:r>
          </a:p>
          <a:p>
            <a:pPr marL="0" lvl="0" indent="0">
              <a:buNone/>
            </a:pPr>
            <a:endParaRPr lang="en-US" dirty="0">
              <a:latin typeface="Calibri"/>
              <a:cs typeface="Calibri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‘next’ - Step into the next function.</a:t>
            </a:r>
          </a:p>
          <a:p>
            <a:pPr marL="514350" indent="-514350">
              <a:buFont typeface="+mj-lt"/>
              <a:buAutoNum type="alphaUcPeriod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lvl="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‘new’ - Set a new breakpoint</a:t>
            </a:r>
          </a:p>
          <a:p>
            <a:pPr marL="514350" lvl="0" indent="-514350">
              <a:buFont typeface="+mj-lt"/>
              <a:buAutoNum type="alphaUcPeriod"/>
            </a:pPr>
            <a:endParaRPr lang="en-US" sz="2800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‘next’ - Continue to the next source line</a:t>
            </a:r>
          </a:p>
          <a:p>
            <a:pPr marL="514350" lvl="0" indent="-514350">
              <a:buFont typeface="+mj-lt"/>
              <a:buAutoNum type="alphaUcPeriod"/>
            </a:pPr>
            <a:endParaRPr lang="en-US" sz="2800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‘new’ – Create a new local variable</a:t>
            </a:r>
          </a:p>
        </p:txBody>
      </p:sp>
    </p:spTree>
    <p:extLst>
      <p:ext uri="{BB962C8B-B14F-4D97-AF65-F5344CB8AC3E}">
        <p14:creationId xmlns:p14="http://schemas.microsoft.com/office/powerpoint/2010/main" val="3204457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MS PGothic" charset="0"/>
                <a:cs typeface="MS PGothic" charset="0"/>
              </a:rPr>
              <a:t>Exercise 3 (</a:t>
            </a:r>
            <a:r>
              <a:rPr lang="en-US" dirty="0" err="1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Menti</a:t>
            </a:r>
            <a:r>
              <a:rPr lang="en-US" dirty="0">
                <a:latin typeface="Calibri" charset="0"/>
                <a:ea typeface="MS PGothic" charset="0"/>
                <a:cs typeface="MS PGothic" charset="0"/>
              </a:rPr>
              <a:t>) </a:t>
            </a:r>
            <a:r>
              <a:rPr lang="en-US" b="1" dirty="0">
                <a:sym typeface="Wingdings 2" charset="2"/>
              </a:rPr>
              <a:t></a:t>
            </a:r>
            <a:endParaRPr lang="en-US" dirty="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>
          <a:xfrm>
            <a:off x="381000" y="990600"/>
            <a:ext cx="11353800" cy="563880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>
                <a:latin typeface="Calibri"/>
                <a:cs typeface="Calibri"/>
              </a:rPr>
              <a:t>What does the following command do? </a:t>
            </a:r>
          </a:p>
          <a:p>
            <a:pPr marL="0" lv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lv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$git remote add origin https://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gitlab.eng.auburn.edu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/os161.git</a:t>
            </a:r>
          </a:p>
          <a:p>
            <a:pPr marL="0" lv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Create a Git local repository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lphaUcPeriod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lvl="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Add local changes to a remote repository</a:t>
            </a:r>
          </a:p>
          <a:p>
            <a:pPr marL="514350" lvl="0" indent="-514350">
              <a:buFont typeface="+mj-lt"/>
              <a:buAutoNum type="alphaUcPeriod"/>
            </a:pPr>
            <a:endParaRPr lang="en-US" sz="2800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Creates a new remote repository called origin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lvl="0" indent="-514350">
              <a:buFont typeface="+mj-lt"/>
              <a:buAutoNum type="alphaUcPeriod"/>
            </a:pPr>
            <a:endParaRPr lang="en-US" sz="2800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Commit stages files to  a remote repository called origin</a:t>
            </a:r>
          </a:p>
        </p:txBody>
      </p:sp>
    </p:spTree>
    <p:extLst>
      <p:ext uri="{BB962C8B-B14F-4D97-AF65-F5344CB8AC3E}">
        <p14:creationId xmlns:p14="http://schemas.microsoft.com/office/powerpoint/2010/main" val="3915166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MS PGothic" charset="0"/>
                <a:cs typeface="MS PGothic" charset="0"/>
              </a:rPr>
              <a:t>Exercise 4 (</a:t>
            </a:r>
            <a:r>
              <a:rPr lang="en-US" dirty="0" err="1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Menti</a:t>
            </a:r>
            <a:r>
              <a:rPr lang="en-US" dirty="0">
                <a:latin typeface="Calibri" charset="0"/>
                <a:ea typeface="MS PGothic" charset="0"/>
                <a:cs typeface="MS PGothic" charset="0"/>
              </a:rPr>
              <a:t>) </a:t>
            </a:r>
            <a:r>
              <a:rPr lang="en-US" b="1" dirty="0">
                <a:sym typeface="Wingdings 2" charset="2"/>
              </a:rPr>
              <a:t></a:t>
            </a:r>
            <a:endParaRPr lang="en-US" dirty="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>
          <a:xfrm>
            <a:off x="1295400" y="990600"/>
            <a:ext cx="10134600" cy="563880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>
                <a:latin typeface="Calibri"/>
                <a:cs typeface="Calibri"/>
              </a:rPr>
              <a:t>What does the following command do? (project1 is a subdirectory in directory projects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%cd ~/projects</a:t>
            </a:r>
          </a:p>
          <a:p>
            <a:pPr marL="0" lv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%tar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vfzc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project1.tgz project1</a:t>
            </a:r>
          </a:p>
          <a:p>
            <a:pPr marL="0" lv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Create a single compressed file for project1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lphaUcPeriod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lvl="0" indent="-514350">
              <a:buFont typeface="+mj-lt"/>
              <a:buAutoNum type="alphaUcPeriod"/>
            </a:pPr>
            <a:r>
              <a:rPr lang="en-US" sz="2800" dirty="0" err="1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Uncompress</a:t>
            </a:r>
            <a:r>
              <a:rPr lang="en-US" sz="28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 files for project1</a:t>
            </a:r>
          </a:p>
          <a:p>
            <a:pPr marL="514350" lvl="0" indent="-514350">
              <a:buFont typeface="+mj-lt"/>
              <a:buAutoNum type="alphaUcPeriod"/>
            </a:pPr>
            <a:endParaRPr lang="en-US" sz="2800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Validate files of project1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lvl="0" indent="-514350">
              <a:buFont typeface="+mj-lt"/>
              <a:buAutoNum type="alphaUcPeriod"/>
            </a:pPr>
            <a:endParaRPr lang="en-US" sz="2800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Install files of project1</a:t>
            </a:r>
          </a:p>
        </p:txBody>
      </p:sp>
    </p:spTree>
    <p:extLst>
      <p:ext uri="{BB962C8B-B14F-4D97-AF65-F5344CB8AC3E}">
        <p14:creationId xmlns:p14="http://schemas.microsoft.com/office/powerpoint/2010/main" val="2162776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MS PGothic" charset="0"/>
                <a:cs typeface="MS PGothic" charset="0"/>
              </a:rPr>
              <a:t>Exercise 5 (</a:t>
            </a:r>
            <a:r>
              <a:rPr lang="en-US" dirty="0" err="1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Menti</a:t>
            </a:r>
            <a:r>
              <a:rPr lang="en-US" dirty="0">
                <a:latin typeface="Calibri" charset="0"/>
                <a:ea typeface="MS PGothic" charset="0"/>
                <a:cs typeface="MS PGothic" charset="0"/>
              </a:rPr>
              <a:t>) </a:t>
            </a:r>
            <a:r>
              <a:rPr lang="en-US" b="1" dirty="0">
                <a:sym typeface="Wingdings 2" charset="2"/>
              </a:rPr>
              <a:t></a:t>
            </a:r>
            <a:endParaRPr lang="en-US" dirty="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>
          <a:xfrm>
            <a:off x="1828800" y="990600"/>
            <a:ext cx="9296400" cy="56388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cs typeface="Calibri"/>
              </a:rPr>
              <a:t>What is the </a:t>
            </a:r>
            <a:r>
              <a:rPr lang="en-US" dirty="0" err="1">
                <a:cs typeface="Calibri"/>
              </a:rPr>
              <a:t>chmod</a:t>
            </a:r>
            <a:r>
              <a:rPr lang="en-US" dirty="0">
                <a:cs typeface="Calibri"/>
              </a:rPr>
              <a:t> command in Linux?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changes a file’s name.</a:t>
            </a:r>
          </a:p>
          <a:p>
            <a:pPr marL="514350" indent="-514350">
              <a:buFont typeface="+mj-lt"/>
              <a:buAutoNum type="alphaUcPeriod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lvl="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changes a file’s permissions.</a:t>
            </a:r>
          </a:p>
          <a:p>
            <a:pPr marL="514350" lvl="0" indent="-514350">
              <a:buFont typeface="+mj-lt"/>
              <a:buAutoNum type="alphaUcPeriod"/>
            </a:pPr>
            <a:endParaRPr lang="en-US" sz="2800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changes the number of cores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lvl="0" indent="-514350">
              <a:buFont typeface="+mj-lt"/>
              <a:buAutoNum type="alphaUcPeriod"/>
            </a:pPr>
            <a:endParaRPr lang="en-US" sz="2800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changes a file’s module.</a:t>
            </a:r>
          </a:p>
        </p:txBody>
      </p:sp>
    </p:spTree>
    <p:extLst>
      <p:ext uri="{BB962C8B-B14F-4D97-AF65-F5344CB8AC3E}">
        <p14:creationId xmlns:p14="http://schemas.microsoft.com/office/powerpoint/2010/main" val="3935111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MS PGothic" charset="0"/>
                <a:cs typeface="MS PGothic" charset="0"/>
              </a:rPr>
              <a:t>Exercise 6 (</a:t>
            </a:r>
            <a:r>
              <a:rPr lang="en-US" dirty="0" err="1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Menti</a:t>
            </a:r>
            <a:r>
              <a:rPr lang="en-US" dirty="0">
                <a:latin typeface="Calibri" charset="0"/>
                <a:ea typeface="MS PGothic" charset="0"/>
                <a:cs typeface="MS PGothic" charset="0"/>
              </a:rPr>
              <a:t>) </a:t>
            </a:r>
            <a:r>
              <a:rPr lang="en-US" b="1" dirty="0">
                <a:sym typeface="Wingdings 2" charset="2"/>
              </a:rPr>
              <a:t></a:t>
            </a:r>
            <a:endParaRPr lang="en-US" dirty="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>
          <a:xfrm>
            <a:off x="1828800" y="990600"/>
            <a:ext cx="929640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Which one of the following commands allows you to know your Linux machine's processor information? </a:t>
            </a:r>
            <a:endParaRPr lang="en-US" dirty="0">
              <a:latin typeface="Calibri"/>
              <a:cs typeface="Calibri"/>
            </a:endParaRPr>
          </a:p>
          <a:p>
            <a:pPr marL="0" lv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$cat </a:t>
            </a:r>
            <a:r>
              <a:rPr lang="en-US" sz="2800" dirty="0" err="1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cpu_info</a:t>
            </a:r>
            <a:endParaRPr lang="en-US" sz="2800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lphaUcPeriod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lvl="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$more </a:t>
            </a:r>
            <a:r>
              <a:rPr lang="en-US" sz="2800" dirty="0" err="1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cpu_info</a:t>
            </a:r>
            <a:endParaRPr lang="en-US" sz="2800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pPr marL="514350" lvl="0" indent="-514350">
              <a:buFont typeface="+mj-lt"/>
              <a:buAutoNum type="alphaUcPeriod"/>
            </a:pPr>
            <a:endParaRPr lang="en-US" sz="2800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$more /proc/</a:t>
            </a:r>
            <a:r>
              <a:rPr lang="en-US" sz="2800" dirty="0" err="1"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cpu</a:t>
            </a:r>
            <a:endParaRPr lang="en-US" sz="2800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lphaUcPeriod"/>
            </a:pPr>
            <a:endParaRPr lang="en-US" sz="2800" dirty="0"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$more /proc/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cpuinfo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4322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3764</TotalTime>
  <Words>1425</Words>
  <Application>Microsoft Office PowerPoint</Application>
  <PresentationFormat>Widescreen</PresentationFormat>
  <Paragraphs>251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Courier New</vt:lpstr>
      <vt:lpstr>Times New Roman</vt:lpstr>
      <vt:lpstr>Custom Design</vt:lpstr>
      <vt:lpstr>PowerPoint Presentation</vt:lpstr>
      <vt:lpstr>PowerPoint Presentation</vt:lpstr>
      <vt:lpstr>PowerPoint Presentation</vt:lpstr>
      <vt:lpstr>Exercise 1 (Menti) </vt:lpstr>
      <vt:lpstr>Exercise 2 (Menti) </vt:lpstr>
      <vt:lpstr>Exercise 3 (Menti) </vt:lpstr>
      <vt:lpstr>Exercise 4 (Menti) </vt:lpstr>
      <vt:lpstr>Exercise 5 (Menti) </vt:lpstr>
      <vt:lpstr>Exercise 6 (Menti) 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Attention!</vt:lpstr>
      <vt:lpstr>Why ncurses-devel?</vt:lpstr>
      <vt:lpstr>PowerPoint Presentation</vt:lpstr>
      <vt:lpstr>PowerPoint Presentation</vt:lpstr>
      <vt:lpstr>Compilation Errors</vt:lpstr>
      <vt:lpstr>COMP 3500  Introduction to Operating Systems  Project 2 – Modifying OS/161</vt:lpstr>
      <vt:lpstr>Modifying your kernel</vt:lpstr>
      <vt:lpstr>Your hello.c </vt:lpstr>
      <vt:lpstr>A Compilation Error</vt:lpstr>
      <vt:lpstr>Edit kern/conf/conf.kern</vt:lpstr>
      <vt:lpstr>Create a header file: hello.h</vt:lpstr>
      <vt:lpstr>Add #include &lt;hello.h&gt; into main.c</vt:lpstr>
      <vt:lpstr>Configure your source code tree</vt:lpstr>
      <vt:lpstr>Build the ASST0 kernel.</vt:lpstr>
      <vt:lpstr>Build the user level utilties</vt:lpstr>
      <vt:lpstr>What do you expect?</vt:lpstr>
      <vt:lpstr>Exercise 7 (Menti) </vt:lpstr>
      <vt:lpstr>Exercise 8 (Menti) 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Xiao Qin</cp:lastModifiedBy>
  <cp:revision>364</cp:revision>
  <dcterms:created xsi:type="dcterms:W3CDTF">2006-08-16T00:00:00Z</dcterms:created>
  <dcterms:modified xsi:type="dcterms:W3CDTF">2021-01-29T16:51:56Z</dcterms:modified>
</cp:coreProperties>
</file>